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1" r:id="rId28"/>
    <p:sldId id="282" r:id="rId29"/>
    <p:sldId id="283" r:id="rId30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8" roundtripDataSignature="AMtx7mh6BJi2L2AKRjNE0jMJdAT5KQUl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oprianto Nopriant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28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4-19T17:25:44.057" idx="1">
    <p:pos x="6000" y="0"/>
    <p:text>tambahan fungsi sub query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JbzYB88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10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a Mata Kuliah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22;p3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/>
          <p:nvPr/>
        </p:nvSpPr>
        <p:spPr>
          <a:xfrm>
            <a:off x="575849" y="4552792"/>
            <a:ext cx="8062625" cy="664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0"/>
          <p:cNvSpPr/>
          <p:nvPr/>
        </p:nvSpPr>
        <p:spPr>
          <a:xfrm>
            <a:off x="554882" y="3139439"/>
            <a:ext cx="8065477" cy="2077720"/>
          </a:xfrm>
          <a:prstGeom prst="rect">
            <a:avLst/>
          </a:prstGeom>
          <a:noFill/>
          <a:ln w="9525" cap="flat" cmpd="dbl">
            <a:solidFill>
              <a:srgbClr val="4255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0"/>
          <p:cNvSpPr txBox="1">
            <a:spLocks noGrp="1"/>
          </p:cNvSpPr>
          <p:nvPr>
            <p:ph type="subTitle" idx="1"/>
          </p:nvPr>
        </p:nvSpPr>
        <p:spPr>
          <a:xfrm>
            <a:off x="642804" y="4648200"/>
            <a:ext cx="788963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rgbClr val="FFFFFF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ctrTitle"/>
          </p:nvPr>
        </p:nvSpPr>
        <p:spPr>
          <a:xfrm>
            <a:off x="604704" y="3625334"/>
            <a:ext cx="7927735" cy="8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C395D"/>
              </a:buClr>
              <a:buSzPts val="3200"/>
              <a:buFont typeface="Book Antiqua"/>
              <a:buNone/>
              <a:defRPr sz="3200">
                <a:solidFill>
                  <a:srgbClr val="2C395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30" descr="C:\Users\TOSHIBA\Pictures\logo_polinema copy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6443" y="390900"/>
            <a:ext cx="2304256" cy="23145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0"/>
          <p:cNvSpPr/>
          <p:nvPr/>
        </p:nvSpPr>
        <p:spPr>
          <a:xfrm>
            <a:off x="2555831" y="3255013"/>
            <a:ext cx="4032448" cy="28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30"/>
          <p:cNvSpPr txBox="1"/>
          <p:nvPr/>
        </p:nvSpPr>
        <p:spPr>
          <a:xfrm>
            <a:off x="642803" y="3187824"/>
            <a:ext cx="7889636" cy="39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id-ID" sz="1600" b="1" i="0" u="sng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BASIS DATA</a:t>
            </a:r>
            <a:endParaRPr sz="1600" b="1" i="0" u="sng" strike="noStrike" cap="non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9"/>
          <p:cNvSpPr txBox="1">
            <a:spLocks noGrp="1"/>
          </p:cNvSpPr>
          <p:nvPr>
            <p:ph type="body" idx="1"/>
          </p:nvPr>
        </p:nvSpPr>
        <p:spPr>
          <a:xfrm rot="5400000">
            <a:off x="2385218" y="-175419"/>
            <a:ext cx="43735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0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40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40"/>
          <p:cNvSpPr txBox="1">
            <a:spLocks noGrp="1"/>
          </p:cNvSpPr>
          <p:nvPr>
            <p:ph type="title"/>
          </p:nvPr>
        </p:nvSpPr>
        <p:spPr>
          <a:xfrm rot="5400000">
            <a:off x="4896852" y="2547152"/>
            <a:ext cx="5788981" cy="148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body" idx="1"/>
          </p:nvPr>
        </p:nvSpPr>
        <p:spPr>
          <a:xfrm rot="5400000">
            <a:off x="647699" y="190500"/>
            <a:ext cx="5791201" cy="6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40;p32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" name="Google Shape;43;p32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C395D"/>
              </a:buClr>
              <a:buSzPts val="4000"/>
              <a:buFont typeface="Book Antiqua"/>
              <a:buNone/>
              <a:defRPr sz="4000" cap="none">
                <a:solidFill>
                  <a:srgbClr val="2C395D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32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9525" cap="flat" cmpd="dbl">
            <a:solidFill>
              <a:srgbClr val="4255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426128" y="1719071"/>
            <a:ext cx="4038600" cy="440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body" idx="2"/>
          </p:nvPr>
        </p:nvSpPr>
        <p:spPr>
          <a:xfrm>
            <a:off x="4648200" y="1719071"/>
            <a:ext cx="4038600" cy="440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40"/>
              </a:spcBef>
              <a:spcAft>
                <a:spcPts val="0"/>
              </a:spcAft>
              <a:buSzPts val="2200"/>
              <a:buNone/>
              <a:defRPr sz="22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2"/>
          </p:nvPr>
        </p:nvSpPr>
        <p:spPr>
          <a:xfrm>
            <a:off x="426128" y="2438400"/>
            <a:ext cx="4040188" cy="36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body" idx="3"/>
          </p:nvPr>
        </p:nvSpPr>
        <p:spPr>
          <a:xfrm>
            <a:off x="4645025" y="1722438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40"/>
              </a:spcBef>
              <a:spcAft>
                <a:spcPts val="0"/>
              </a:spcAft>
              <a:buSzPts val="2200"/>
              <a:buNone/>
              <a:defRPr sz="22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4"/>
          </p:nvPr>
        </p:nvSpPr>
        <p:spPr>
          <a:xfrm>
            <a:off x="4645025" y="2438400"/>
            <a:ext cx="4041775" cy="36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3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3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>
            <a:off x="3886200" y="685800"/>
            <a:ext cx="4572000" cy="525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84" name="Google Shape;84;p3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37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9525" cap="flat" cmpd="dbl">
            <a:solidFill>
              <a:srgbClr val="4255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37"/>
          <p:cNvSpPr txBox="1">
            <a:spLocks noGrp="1"/>
          </p:cNvSpPr>
          <p:nvPr>
            <p:ph type="body" idx="2"/>
          </p:nvPr>
        </p:nvSpPr>
        <p:spPr>
          <a:xfrm>
            <a:off x="769000" y="2971800"/>
            <a:ext cx="229863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C395D"/>
                </a:solidFill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2000"/>
              <a:buFont typeface="Book Antiqua"/>
              <a:buNone/>
              <a:defRPr sz="2000" b="0">
                <a:solidFill>
                  <a:srgbClr val="4255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3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38"/>
          <p:cNvSpPr>
            <a:spLocks noGrp="1"/>
          </p:cNvSpPr>
          <p:nvPr>
            <p:ph type="pic" idx="2"/>
          </p:nvPr>
        </p:nvSpPr>
        <p:spPr>
          <a:xfrm>
            <a:off x="685800" y="621437"/>
            <a:ext cx="7772400" cy="43315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94" name="Google Shape;94;p38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38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38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38"/>
          <p:cNvSpPr txBox="1">
            <a:spLocks noGrp="1"/>
          </p:cNvSpPr>
          <p:nvPr>
            <p:ph type="body" idx="1"/>
          </p:nvPr>
        </p:nvSpPr>
        <p:spPr>
          <a:xfrm>
            <a:off x="956289" y="5656556"/>
            <a:ext cx="7244736" cy="40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2000"/>
              <a:buFont typeface="Book Antiqua"/>
              <a:buNone/>
              <a:defRPr sz="2000" b="0">
                <a:solidFill>
                  <a:srgbClr val="4255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100000" sy="100000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29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2;p29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16" name="Google Shape;16;p29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42558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9" name="Google Shape;19;p29" descr="C:\Users\TOSHIBA\Pictures\logo_polinema copy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17552" y="278166"/>
            <a:ext cx="1152128" cy="115727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ride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 txBox="1">
            <a:spLocks noGrp="1"/>
          </p:cNvSpPr>
          <p:nvPr>
            <p:ph type="subTitle" idx="1"/>
          </p:nvPr>
        </p:nvSpPr>
        <p:spPr>
          <a:xfrm>
            <a:off x="642804" y="4648200"/>
            <a:ext cx="788963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-ID" i="1"/>
              <a:t>TIM AJAR BASIS DATA JTI-POLINEMA</a:t>
            </a:r>
            <a:endParaRPr i="1"/>
          </a:p>
        </p:txBody>
      </p:sp>
      <p:sp>
        <p:nvSpPr>
          <p:cNvPr id="121" name="Google Shape;121;p1"/>
          <p:cNvSpPr txBox="1">
            <a:spLocks noGrp="1"/>
          </p:cNvSpPr>
          <p:nvPr>
            <p:ph type="ctrTitle"/>
          </p:nvPr>
        </p:nvSpPr>
        <p:spPr>
          <a:xfrm>
            <a:off x="604704" y="3717032"/>
            <a:ext cx="7927735" cy="65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C395D"/>
              </a:buClr>
              <a:buSzPts val="2000"/>
              <a:buFont typeface="Book Antiqua"/>
              <a:buNone/>
            </a:pPr>
            <a:r>
              <a:rPr lang="id-ID" sz="2000"/>
              <a:t>DRL(DATA RETRIEVAL LANGUAGE)</a:t>
            </a:r>
            <a:br>
              <a:rPr lang="id-ID" sz="2000"/>
            </a:br>
            <a:r>
              <a:rPr lang="id-ID" sz="2600" b="1"/>
              <a:t>SELECT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(SELECT-BETWEEN)</a:t>
            </a:r>
            <a:endParaRPr/>
          </a:p>
        </p:txBody>
      </p:sp>
      <p:sp>
        <p:nvSpPr>
          <p:cNvPr id="233" name="Google Shape;233;p10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1521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id-ID" sz="18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18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b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 </a:t>
            </a: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BETWEEN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value1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value2;</a:t>
            </a:r>
            <a:endParaRPr sz="185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endParaRPr sz="1850" b="1"/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endParaRPr sz="1850"/>
          </a:p>
        </p:txBody>
      </p:sp>
      <p:sp>
        <p:nvSpPr>
          <p:cNvPr id="234" name="Google Shape;23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10</a:t>
            </a:fld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461764" y="460115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237" name="Google Shape;237;p10"/>
          <p:cNvSpPr/>
          <p:nvPr/>
        </p:nvSpPr>
        <p:spPr>
          <a:xfrm>
            <a:off x="2987824" y="3308791"/>
            <a:ext cx="301520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*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BETWEEN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'B'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'D';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8" name="Google Shape;238;p10"/>
          <p:cNvPicPr preferRelativeResize="0"/>
          <p:nvPr/>
        </p:nvPicPr>
        <p:blipFill rotWithShape="1">
          <a:blip r:embed="rId3">
            <a:alphaModFix/>
          </a:blip>
          <a:srcRect t="76562" r="70156" b="12843"/>
          <a:stretch/>
        </p:blipFill>
        <p:spPr>
          <a:xfrm>
            <a:off x="1419843" y="4979990"/>
            <a:ext cx="6313441" cy="1344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(SELECT-LIKE)</a:t>
            </a:r>
            <a:endParaRPr/>
          </a:p>
        </p:txBody>
      </p:sp>
      <p:sp>
        <p:nvSpPr>
          <p:cNvPr id="244" name="Google Shape;244;p11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1521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id-ID" sz="18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18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column1,column2,...</a:t>
            </a:r>
            <a:b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columnN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pattern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5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endParaRPr sz="1850" b="1"/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endParaRPr sz="1850"/>
          </a:p>
        </p:txBody>
      </p:sp>
      <p:sp>
        <p:nvSpPr>
          <p:cNvPr id="245" name="Google Shape;245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11</a:t>
            </a:fld>
            <a:endParaRPr/>
          </a:p>
        </p:txBody>
      </p:sp>
      <p:sp>
        <p:nvSpPr>
          <p:cNvPr id="246" name="Google Shape;246;p11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247" name="Google Shape;247;p11"/>
          <p:cNvSpPr txBox="1"/>
          <p:nvPr/>
        </p:nvSpPr>
        <p:spPr>
          <a:xfrm>
            <a:off x="457200" y="4715852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2992387" y="3425911"/>
            <a:ext cx="315922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*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mahasiswa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nama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'%ra%‘;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9" name="Google Shape;249;p11"/>
          <p:cNvPicPr preferRelativeResize="0"/>
          <p:nvPr/>
        </p:nvPicPr>
        <p:blipFill rotWithShape="1">
          <a:blip r:embed="rId3">
            <a:alphaModFix/>
          </a:blip>
          <a:srcRect t="76823" r="71250" b="13541"/>
          <a:stretch/>
        </p:blipFill>
        <p:spPr>
          <a:xfrm>
            <a:off x="1619672" y="5213920"/>
            <a:ext cx="6163582" cy="1239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(SELECT-GROUP BY)</a:t>
            </a:r>
            <a:endParaRPr/>
          </a:p>
        </p:txBody>
      </p:sp>
      <p:sp>
        <p:nvSpPr>
          <p:cNvPr id="255" name="Google Shape;255;p12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id-ID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1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r>
              <a:rPr lang="id-ID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column2,...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b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column1, column2, ...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endParaRPr sz="1700" b="1"/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endParaRPr sz="1700"/>
          </a:p>
        </p:txBody>
      </p:sp>
      <p:sp>
        <p:nvSpPr>
          <p:cNvPr id="256" name="Google Shape;25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12</a:t>
            </a:fld>
            <a:endParaRPr/>
          </a:p>
        </p:txBody>
      </p:sp>
      <p:sp>
        <p:nvSpPr>
          <p:cNvPr id="257" name="Google Shape;257;p12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258" name="Google Shape;258;p12"/>
          <p:cNvSpPr txBox="1"/>
          <p:nvPr/>
        </p:nvSpPr>
        <p:spPr>
          <a:xfrm>
            <a:off x="457200" y="4423880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259" name="Google Shape;259;p12"/>
          <p:cNvSpPr/>
          <p:nvPr/>
        </p:nvSpPr>
        <p:spPr>
          <a:xfrm>
            <a:off x="1772816" y="3275740"/>
            <a:ext cx="55983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nim, kode_matakuliah, nilai_huruf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60" name="Google Shape;260;p12"/>
          <p:cNvPicPr preferRelativeResize="0"/>
          <p:nvPr/>
        </p:nvPicPr>
        <p:blipFill rotWithShape="1">
          <a:blip r:embed="rId3">
            <a:alphaModFix/>
          </a:blip>
          <a:srcRect t="77083" r="73125" b="13281"/>
          <a:stretch/>
        </p:blipFill>
        <p:spPr>
          <a:xfrm>
            <a:off x="1036966" y="4793212"/>
            <a:ext cx="7207442" cy="1550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(SELECT-ORDER BY)</a:t>
            </a:r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column2, ...</a:t>
            </a:r>
            <a:b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column1, column2, ... </a:t>
            </a: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ASC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b="1"/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sp>
        <p:nvSpPr>
          <p:cNvPr id="267" name="Google Shape;267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13</a:t>
            </a:fld>
            <a:endParaRPr/>
          </a:p>
        </p:txBody>
      </p:sp>
      <p:sp>
        <p:nvSpPr>
          <p:cNvPr id="268" name="Google Shape;268;p13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269" name="Google Shape;269;p13"/>
          <p:cNvSpPr txBox="1"/>
          <p:nvPr/>
        </p:nvSpPr>
        <p:spPr>
          <a:xfrm>
            <a:off x="457200" y="4198974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270" name="Google Shape;270;p13"/>
          <p:cNvSpPr/>
          <p:nvPr/>
        </p:nvSpPr>
        <p:spPr>
          <a:xfrm>
            <a:off x="3100400" y="3293930"/>
            <a:ext cx="2943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kode, nama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matakuliah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nama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DESC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1" name="Google Shape;271;p13"/>
          <p:cNvPicPr preferRelativeResize="0"/>
          <p:nvPr/>
        </p:nvPicPr>
        <p:blipFill rotWithShape="1">
          <a:blip r:embed="rId3">
            <a:alphaModFix/>
          </a:blip>
          <a:srcRect t="72135" r="73750" b="13030"/>
          <a:stretch/>
        </p:blipFill>
        <p:spPr>
          <a:xfrm>
            <a:off x="1539501" y="4581128"/>
            <a:ext cx="5984827" cy="2029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QUERY </a:t>
            </a:r>
            <a:br>
              <a:rPr lang="id-ID" sz="3150"/>
            </a:br>
            <a:r>
              <a:rPr lang="id-ID" sz="3150"/>
              <a:t>(SELECT-AND|OR|NOT )</a:t>
            </a:r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id-ID" sz="18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18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column2, ...</a:t>
            </a:r>
            <a:b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condition1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AND|OR|NOT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condition2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 AND|OR|NOT 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condition3 ...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5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endParaRPr sz="1850" b="1"/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endParaRPr sz="1850"/>
          </a:p>
        </p:txBody>
      </p:sp>
      <p:sp>
        <p:nvSpPr>
          <p:cNvPr id="278" name="Google Shape;27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14</a:t>
            </a:fld>
            <a:endParaRPr/>
          </a:p>
        </p:txBody>
      </p:sp>
      <p:sp>
        <p:nvSpPr>
          <p:cNvPr id="279" name="Google Shape;279;p14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280" name="Google Shape;280;p14"/>
          <p:cNvSpPr txBox="1"/>
          <p:nvPr/>
        </p:nvSpPr>
        <p:spPr>
          <a:xfrm>
            <a:off x="457200" y="4797152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>
            <a:off x="1997968" y="3319824"/>
            <a:ext cx="55983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*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nim = </a:t>
            </a:r>
            <a:r>
              <a:rPr lang="id-ID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171401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kode_matakuliah = 'ASD‘;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2" name="Google Shape;282;p14"/>
          <p:cNvPicPr preferRelativeResize="0"/>
          <p:nvPr/>
        </p:nvPicPr>
        <p:blipFill rotWithShape="1">
          <a:blip r:embed="rId3">
            <a:alphaModFix/>
          </a:blip>
          <a:srcRect t="79687" r="70156" b="12760"/>
          <a:stretch/>
        </p:blipFill>
        <p:spPr>
          <a:xfrm>
            <a:off x="1331640" y="5229524"/>
            <a:ext cx="6637493" cy="100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QUERY </a:t>
            </a:r>
            <a:br>
              <a:rPr lang="id-ID" sz="3150"/>
            </a:br>
            <a:r>
              <a:rPr lang="id-ID" sz="2790"/>
              <a:t>(SELECT-UNION|INTERSECT|EXCEPT )</a:t>
            </a:r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table1</a:t>
            </a:r>
            <a:b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UNION|INTERSECT|EXCEPT</a:t>
            </a:r>
            <a:b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table2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b="1"/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sp>
        <p:nvSpPr>
          <p:cNvPr id="289" name="Google Shape;28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15</a:t>
            </a:fld>
            <a:endParaRPr/>
          </a:p>
        </p:txBody>
      </p:sp>
      <p:sp>
        <p:nvSpPr>
          <p:cNvPr id="290" name="Google Shape;290;p15"/>
          <p:cNvSpPr txBox="1"/>
          <p:nvPr/>
        </p:nvSpPr>
        <p:spPr>
          <a:xfrm>
            <a:off x="805508" y="3091074"/>
            <a:ext cx="658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291" name="Google Shape;291;p15"/>
          <p:cNvSpPr txBox="1"/>
          <p:nvPr/>
        </p:nvSpPr>
        <p:spPr>
          <a:xfrm>
            <a:off x="5292080" y="2941200"/>
            <a:ext cx="29626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786408" y="3717032"/>
            <a:ext cx="349644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matakuliah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UNION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kode_matakuliah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t="72135" r="94687" b="12742"/>
          <a:stretch/>
        </p:blipFill>
        <p:spPr>
          <a:xfrm>
            <a:off x="5796136" y="3468171"/>
            <a:ext cx="1728192" cy="295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QUERY </a:t>
            </a:r>
            <a:br>
              <a:rPr lang="id-ID" sz="3150"/>
            </a:br>
            <a:r>
              <a:rPr lang="id-ID" sz="2430"/>
              <a:t>(SELECT-UNION|INTERSECT|EXCEPT )-ALL</a:t>
            </a:r>
            <a:endParaRPr sz="2790"/>
          </a:p>
        </p:txBody>
      </p:sp>
      <p:sp>
        <p:nvSpPr>
          <p:cNvPr id="299" name="Google Shape;299;p16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table1</a:t>
            </a:r>
            <a:b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UNION|INTERSECT|EXCEPT-ALL</a:t>
            </a:r>
            <a:b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table2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b="1"/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sp>
        <p:nvSpPr>
          <p:cNvPr id="300" name="Google Shape;30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16</a:t>
            </a:fld>
            <a:endParaRPr/>
          </a:p>
        </p:txBody>
      </p:sp>
      <p:sp>
        <p:nvSpPr>
          <p:cNvPr id="301" name="Google Shape;301;p16"/>
          <p:cNvSpPr txBox="1"/>
          <p:nvPr/>
        </p:nvSpPr>
        <p:spPr>
          <a:xfrm>
            <a:off x="805508" y="3091074"/>
            <a:ext cx="658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302" name="Google Shape;302;p16"/>
          <p:cNvSpPr txBox="1"/>
          <p:nvPr/>
        </p:nvSpPr>
        <p:spPr>
          <a:xfrm>
            <a:off x="5292080" y="2941200"/>
            <a:ext cx="29626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786408" y="3717032"/>
            <a:ext cx="349644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matakuliah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UNION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 ALL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kode_matakuliah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 rotWithShape="1">
          <a:blip r:embed="rId3">
            <a:alphaModFix/>
          </a:blip>
          <a:srcRect t="60910" r="94729" b="12240"/>
          <a:stretch/>
        </p:blipFill>
        <p:spPr>
          <a:xfrm>
            <a:off x="6228184" y="3316650"/>
            <a:ext cx="1144116" cy="34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SUB-QUERY</a:t>
            </a:r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id-ID"/>
              <a:t>Sub-query adalah adanya query di dalam query lain. Sub-query juga disebut dengan perintah SELECT bersarang (nested SELECT).</a:t>
            </a:r>
            <a:endParaRPr/>
          </a:p>
          <a:p>
            <a:pPr marL="34290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id-ID"/>
              <a:t>Retrival data dalam sub-query dilakukan oleh SELECT untuk menemukan data pada SELECT utama.</a:t>
            </a:r>
            <a:endParaRPr/>
          </a:p>
          <a:p>
            <a:pPr marL="34290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id-ID"/>
              <a:t>Kegunaan utama :</a:t>
            </a:r>
            <a:endParaRPr/>
          </a:p>
          <a:p>
            <a:pPr marL="640080" lvl="1" indent="-2286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id-ID"/>
              <a:t>Test Keaggotaan</a:t>
            </a:r>
            <a:endParaRPr/>
          </a:p>
          <a:p>
            <a:pPr marL="640080" lvl="1" indent="-2286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id-ID"/>
              <a:t>Perbandingan Himpunan</a:t>
            </a:r>
            <a:endParaRPr/>
          </a:p>
        </p:txBody>
      </p:sp>
      <p:sp>
        <p:nvSpPr>
          <p:cNvPr id="311" name="Google Shape;311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SUB-QUERY </a:t>
            </a:r>
            <a:br>
              <a:rPr lang="id-ID" sz="3150"/>
            </a:br>
            <a:r>
              <a:rPr lang="id-ID" sz="3150"/>
              <a:t>(TES KEANGGOTAAN)</a:t>
            </a:r>
            <a:endParaRPr/>
          </a:p>
        </p:txBody>
      </p:sp>
      <p:sp>
        <p:nvSpPr>
          <p:cNvPr id="317" name="Google Shape;317;p18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b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(</a:t>
            </a:r>
            <a:r>
              <a:rPr lang="id-ID" sz="2000" i="1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STATEMENT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b="1"/>
          </a:p>
          <a:p>
            <a:pPr marL="1143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sp>
        <p:nvSpPr>
          <p:cNvPr id="318" name="Google Shape;31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18</a:t>
            </a:fld>
            <a:endParaRPr/>
          </a:p>
        </p:txBody>
      </p:sp>
      <p:sp>
        <p:nvSpPr>
          <p:cNvPr id="319" name="Google Shape;319;p18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320" name="Google Shape;320;p18"/>
          <p:cNvSpPr txBox="1"/>
          <p:nvPr/>
        </p:nvSpPr>
        <p:spPr>
          <a:xfrm>
            <a:off x="457200" y="4653136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321" name="Google Shape;321;p18"/>
          <p:cNvSpPr/>
          <p:nvPr/>
        </p:nvSpPr>
        <p:spPr>
          <a:xfrm>
            <a:off x="1853952" y="3284984"/>
            <a:ext cx="5598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nim, kode_matakuliah, nilai_huruf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(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MIN(nilai_huruf)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2" name="Google Shape;322;p18"/>
          <p:cNvPicPr preferRelativeResize="0"/>
          <p:nvPr/>
        </p:nvPicPr>
        <p:blipFill rotWithShape="1">
          <a:blip r:embed="rId3">
            <a:alphaModFix/>
          </a:blip>
          <a:srcRect t="75000" r="73281" b="12500"/>
          <a:stretch/>
        </p:blipFill>
        <p:spPr>
          <a:xfrm>
            <a:off x="1853952" y="5022468"/>
            <a:ext cx="5353996" cy="15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SUB-QUERY </a:t>
            </a:r>
            <a:br>
              <a:rPr lang="id-ID" sz="3150"/>
            </a:br>
            <a:r>
              <a:rPr lang="id-ID" sz="3150"/>
              <a:t>(PERBANDINGAN HIMPUNAN)</a:t>
            </a:r>
            <a:endParaRPr/>
          </a:p>
        </p:txBody>
      </p:sp>
      <p:sp>
        <p:nvSpPr>
          <p:cNvPr id="328" name="Google Shape;328;p19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id-ID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1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r>
              <a:rPr lang="id-ID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b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b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d-ID" sz="1700" i="1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STATEMENT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endParaRPr sz="1700" b="1"/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endParaRPr sz="1700"/>
          </a:p>
        </p:txBody>
      </p:sp>
      <p:sp>
        <p:nvSpPr>
          <p:cNvPr id="329" name="Google Shape;32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19</a:t>
            </a:fld>
            <a:endParaRPr/>
          </a:p>
        </p:txBody>
      </p:sp>
      <p:sp>
        <p:nvSpPr>
          <p:cNvPr id="330" name="Google Shape;330;p19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331" name="Google Shape;331;p19"/>
          <p:cNvSpPr txBox="1"/>
          <p:nvPr/>
        </p:nvSpPr>
        <p:spPr>
          <a:xfrm>
            <a:off x="457200" y="4751900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332" name="Google Shape;332;p19"/>
          <p:cNvSpPr/>
          <p:nvPr/>
        </p:nvSpPr>
        <p:spPr>
          <a:xfrm>
            <a:off x="1619672" y="3356992"/>
            <a:ext cx="583264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nim, kode_matakuliah, nilai_huruf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&gt; ALL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= 'A');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3" name="Google Shape;333;p19"/>
          <p:cNvPicPr preferRelativeResize="0"/>
          <p:nvPr/>
        </p:nvPicPr>
        <p:blipFill rotWithShape="1">
          <a:blip r:embed="rId3">
            <a:alphaModFix/>
          </a:blip>
          <a:srcRect t="76302" r="73594" b="13050"/>
          <a:stretch/>
        </p:blipFill>
        <p:spPr>
          <a:xfrm>
            <a:off x="2043539" y="5157193"/>
            <a:ext cx="4904725" cy="118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STRUCTURED QUERY LANGUAGE</a:t>
            </a:r>
            <a:endParaRPr sz="3150"/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2</a:t>
            </a:fld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1043608" y="2276872"/>
            <a:ext cx="914400" cy="91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656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</a:t>
            </a:r>
            <a:endParaRPr/>
          </a:p>
        </p:txBody>
      </p:sp>
      <p:grpSp>
        <p:nvGrpSpPr>
          <p:cNvPr id="129" name="Google Shape;129;p2"/>
          <p:cNvGrpSpPr/>
          <p:nvPr/>
        </p:nvGrpSpPr>
        <p:grpSpPr>
          <a:xfrm>
            <a:off x="3487118" y="1700808"/>
            <a:ext cx="4613274" cy="914400"/>
            <a:chOff x="3847158" y="2204864"/>
            <a:chExt cx="4613274" cy="914400"/>
          </a:xfrm>
        </p:grpSpPr>
        <p:sp>
          <p:nvSpPr>
            <p:cNvPr id="130" name="Google Shape;130;p2"/>
            <p:cNvSpPr/>
            <p:nvPr/>
          </p:nvSpPr>
          <p:spPr>
            <a:xfrm>
              <a:off x="3847158" y="2204864"/>
              <a:ext cx="914400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DDL</a:t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761558" y="2204864"/>
              <a:ext cx="3698874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Definition Language</a:t>
              </a: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(CREATE, DROP, ALTER)</a:t>
              </a:r>
              <a:endParaRPr/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3487118" y="2867620"/>
            <a:ext cx="4613274" cy="914400"/>
            <a:chOff x="3847158" y="3371676"/>
            <a:chExt cx="4613274" cy="914400"/>
          </a:xfrm>
        </p:grpSpPr>
        <p:sp>
          <p:nvSpPr>
            <p:cNvPr id="133" name="Google Shape;133;p2"/>
            <p:cNvSpPr/>
            <p:nvPr/>
          </p:nvSpPr>
          <p:spPr>
            <a:xfrm>
              <a:off x="3847158" y="3371676"/>
              <a:ext cx="914400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DML</a:t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761558" y="3371676"/>
              <a:ext cx="3698874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Manipulation Language</a:t>
              </a: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(INSERT, UPDATE, DELETE)</a:t>
              </a: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3487118" y="4004887"/>
            <a:ext cx="4613274" cy="914400"/>
            <a:chOff x="3847158" y="4508943"/>
            <a:chExt cx="4613274" cy="914400"/>
          </a:xfrm>
        </p:grpSpPr>
        <p:sp>
          <p:nvSpPr>
            <p:cNvPr id="136" name="Google Shape;136;p2"/>
            <p:cNvSpPr/>
            <p:nvPr/>
          </p:nvSpPr>
          <p:spPr>
            <a:xfrm>
              <a:off x="3847158" y="4508943"/>
              <a:ext cx="914400" cy="914400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rgbClr val="A760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1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DRL</a:t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761558" y="4508943"/>
              <a:ext cx="3698874" cy="914400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rgbClr val="A760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Retrieval Language</a:t>
              </a: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(SELECT)</a:t>
              </a:r>
              <a:endParaRPr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3487118" y="5158926"/>
            <a:ext cx="4613274" cy="914400"/>
            <a:chOff x="3847158" y="5662982"/>
            <a:chExt cx="4613274" cy="914400"/>
          </a:xfrm>
        </p:grpSpPr>
        <p:sp>
          <p:nvSpPr>
            <p:cNvPr id="139" name="Google Shape;139;p2"/>
            <p:cNvSpPr/>
            <p:nvPr/>
          </p:nvSpPr>
          <p:spPr>
            <a:xfrm>
              <a:off x="3847158" y="5662982"/>
              <a:ext cx="914400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DTL</a:t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761558" y="5662982"/>
              <a:ext cx="3698874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Transaction Language</a:t>
              </a: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(COMMIT)</a:t>
              </a:r>
              <a:endParaRPr/>
            </a:p>
          </p:txBody>
        </p:sp>
      </p:grpSp>
      <p:cxnSp>
        <p:nvCxnSpPr>
          <p:cNvPr id="141" name="Google Shape;141;p2"/>
          <p:cNvCxnSpPr>
            <a:stCxn id="128" idx="3"/>
            <a:endCxn id="130" idx="1"/>
          </p:cNvCxnSpPr>
          <p:nvPr/>
        </p:nvCxnSpPr>
        <p:spPr>
          <a:xfrm rot="10800000" flipH="1">
            <a:off x="1958008" y="2158072"/>
            <a:ext cx="1529100" cy="57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A72B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2" name="Google Shape;142;p2"/>
          <p:cNvCxnSpPr>
            <a:stCxn id="128" idx="3"/>
            <a:endCxn id="133" idx="1"/>
          </p:cNvCxnSpPr>
          <p:nvPr/>
        </p:nvCxnSpPr>
        <p:spPr>
          <a:xfrm>
            <a:off x="1958008" y="2734072"/>
            <a:ext cx="1529100" cy="590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A72B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3" name="Google Shape;143;p2"/>
          <p:cNvCxnSpPr>
            <a:stCxn id="128" idx="3"/>
            <a:endCxn id="136" idx="1"/>
          </p:cNvCxnSpPr>
          <p:nvPr/>
        </p:nvCxnSpPr>
        <p:spPr>
          <a:xfrm>
            <a:off x="1958008" y="2734072"/>
            <a:ext cx="1529100" cy="1728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A72B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" name="Google Shape;144;p2"/>
          <p:cNvCxnSpPr>
            <a:stCxn id="128" idx="3"/>
            <a:endCxn id="139" idx="1"/>
          </p:cNvCxnSpPr>
          <p:nvPr/>
        </p:nvCxnSpPr>
        <p:spPr>
          <a:xfrm>
            <a:off x="1958008" y="2734072"/>
            <a:ext cx="1529100" cy="2882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A72B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SUB-QUERY </a:t>
            </a:r>
            <a:br>
              <a:rPr lang="id-ID" sz="3150"/>
            </a:br>
            <a:r>
              <a:rPr lang="id-ID" sz="3150"/>
              <a:t>(MULTIPLE TABEL)-ADVANCE</a:t>
            </a:r>
            <a:endParaRPr/>
          </a:p>
        </p:txBody>
      </p:sp>
      <p:sp>
        <p:nvSpPr>
          <p:cNvPr id="339" name="Google Shape;339;p20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id-ID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1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r>
              <a:rPr lang="id-ID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column_name(s),(</a:t>
            </a:r>
            <a:r>
              <a:rPr lang="id-ID" sz="1700" i="1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column_name,... </a:t>
            </a:r>
            <a:r>
              <a:rPr lang="id-ID" sz="1700" i="1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table_name) alias column,...</a:t>
            </a:r>
            <a:b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endParaRPr sz="1700" b="1"/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endParaRPr sz="1700"/>
          </a:p>
        </p:txBody>
      </p:sp>
      <p:sp>
        <p:nvSpPr>
          <p:cNvPr id="340" name="Google Shape;34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20</a:t>
            </a:fld>
            <a:endParaRPr/>
          </a:p>
        </p:txBody>
      </p:sp>
      <p:sp>
        <p:nvSpPr>
          <p:cNvPr id="341" name="Google Shape;341;p20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342" name="Google Shape;342;p20"/>
          <p:cNvSpPr txBox="1"/>
          <p:nvPr/>
        </p:nvSpPr>
        <p:spPr>
          <a:xfrm>
            <a:off x="457200" y="5075892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1619672" y="3258850"/>
            <a:ext cx="5832648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nim,(select nama </a:t>
            </a: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mahasiswa where nilai.nim=mahasiswa.nim) nama,(</a:t>
            </a: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nama </a:t>
            </a: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matakuliah mk where mk.kode=nilai.kode_matakuliah) mk,nilai_huruf </a:t>
            </a: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nilai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nim=171403;</a:t>
            </a: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1772072" y="5373216"/>
            <a:ext cx="691472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+--------+-------------------+-----------------------------+-------------+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nim    | nama              | mk                          | nilai_huruf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+--------+-------------------+-----------------------------+-------------+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171403 | Charlie Setiabudi | Algoritma dan Struktur Data | A          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171403 | Charlie Setiabudi | Sistem Pendukung Keputusan  | A          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171403 | Charlie Setiabudi | Basis Data Dasar            | A          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+--------+-------------------+-----------------------------+-------------+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AGREGASI</a:t>
            </a:r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id-ID"/>
              <a:t>Fungsi agregasi akan melakukan perhitungan kepada sekumpulan nilai dan menghasilkan suatu nilai tunggal.</a:t>
            </a:r>
            <a:endParaRPr/>
          </a:p>
          <a:p>
            <a:pPr marL="34290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id-ID"/>
              <a:t>Agregasi terdiri dari beberapa statement  yaitu :</a:t>
            </a:r>
            <a:endParaRPr/>
          </a:p>
          <a:p>
            <a:pPr marL="64008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id-ID"/>
              <a:t>AVG</a:t>
            </a:r>
            <a:endParaRPr/>
          </a:p>
          <a:p>
            <a:pPr marL="64008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id-ID"/>
              <a:t>SUM</a:t>
            </a:r>
            <a:endParaRPr/>
          </a:p>
          <a:p>
            <a:pPr marL="64008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id-ID"/>
              <a:t>MIN</a:t>
            </a:r>
            <a:endParaRPr/>
          </a:p>
          <a:p>
            <a:pPr marL="64008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id-ID"/>
              <a:t>MAX</a:t>
            </a:r>
            <a:endParaRPr/>
          </a:p>
          <a:p>
            <a:pPr marL="64008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id-ID"/>
              <a:t>COUNT</a:t>
            </a:r>
            <a:endParaRPr/>
          </a:p>
          <a:p>
            <a:pPr marL="342900" lvl="0" indent="-76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600"/>
              <a:buFont typeface="Book Antiqua"/>
              <a:buNone/>
            </a:pPr>
            <a:r>
              <a:rPr lang="id-ID" sz="3600"/>
              <a:t>AGREGASI </a:t>
            </a:r>
            <a:br>
              <a:rPr lang="id-ID" sz="3600"/>
            </a:br>
            <a:r>
              <a:rPr lang="id-ID" sz="2430"/>
              <a:t>(SELECT AVG|MAX|MIN|SUM|COUNT())</a:t>
            </a:r>
            <a:endParaRPr sz="3150"/>
          </a:p>
        </p:txBody>
      </p:sp>
      <p:sp>
        <p:nvSpPr>
          <p:cNvPr id="357" name="Google Shape;357;p22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id-ID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1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r>
              <a:rPr lang="id-ID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b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b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d-ID" sz="1700" i="1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STATEMENT</a:t>
            </a:r>
            <a:r>
              <a:rPr lang="id-ID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endParaRPr sz="1700" b="1"/>
          </a:p>
          <a:p>
            <a:pPr marL="114300" lvl="0" indent="0" algn="l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</a:pPr>
            <a:endParaRPr sz="1700"/>
          </a:p>
        </p:txBody>
      </p:sp>
      <p:sp>
        <p:nvSpPr>
          <p:cNvPr id="358" name="Google Shape;358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22</a:t>
            </a:fld>
            <a:endParaRPr/>
          </a:p>
        </p:txBody>
      </p:sp>
      <p:sp>
        <p:nvSpPr>
          <p:cNvPr id="359" name="Google Shape;359;p22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360" name="Google Shape;360;p22"/>
          <p:cNvSpPr txBox="1"/>
          <p:nvPr/>
        </p:nvSpPr>
        <p:spPr>
          <a:xfrm>
            <a:off x="457200" y="40143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>
            <a:off x="2532499" y="3244334"/>
            <a:ext cx="46169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MAX(nilai_huruf)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2" name="Google Shape;362;p22"/>
          <p:cNvPicPr preferRelativeResize="0"/>
          <p:nvPr/>
        </p:nvPicPr>
        <p:blipFill rotWithShape="1">
          <a:blip r:embed="rId3">
            <a:alphaModFix/>
          </a:blip>
          <a:srcRect t="79688" r="86719" b="13139"/>
          <a:stretch/>
        </p:blipFill>
        <p:spPr>
          <a:xfrm>
            <a:off x="2411760" y="4486212"/>
            <a:ext cx="4737532" cy="15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>
            <a:spLocks noGrp="1"/>
          </p:cNvSpPr>
          <p:nvPr>
            <p:ph type="title"/>
          </p:nvPr>
        </p:nvSpPr>
        <p:spPr>
          <a:xfrm>
            <a:off x="1115616" y="2636912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PERTANYAAN??</a:t>
            </a:r>
            <a:endParaRPr/>
          </a:p>
        </p:txBody>
      </p:sp>
      <p:sp>
        <p:nvSpPr>
          <p:cNvPr id="368" name="Google Shape;36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LATIHAN 1</a:t>
            </a:r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-ID"/>
              <a:t>Bagaimana caranya menampilkan jumlah masing-masing nilai huruf serta nilai hurufnya dan juga kumpulan nimnya, kemudian nilai huruf diurutkan secara ascending</a:t>
            </a:r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24</a:t>
            </a:fld>
            <a:endParaRPr/>
          </a:p>
        </p:txBody>
      </p:sp>
      <p:sp>
        <p:nvSpPr>
          <p:cNvPr id="376" name="Google Shape;376;p24"/>
          <p:cNvSpPr txBox="1"/>
          <p:nvPr/>
        </p:nvSpPr>
        <p:spPr>
          <a:xfrm>
            <a:off x="611560" y="3061409"/>
            <a:ext cx="70230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+-----------------------------+-------------+--------+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nim                         | nilai_huruf | jumlah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+-----------------------------+-------------+--------+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171402,171403,171403,171403 | A           |      4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171401,171401               | B           |      2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171402                      | C           |      1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+-----------------------------+-------------+--------+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JAWABAN</a:t>
            </a:r>
            <a:endParaRPr/>
          </a:p>
        </p:txBody>
      </p:sp>
      <p:sp>
        <p:nvSpPr>
          <p:cNvPr id="382" name="Google Shape;382;p25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-ID">
                <a:latin typeface="Consolas"/>
                <a:ea typeface="Consolas"/>
                <a:cs typeface="Consolas"/>
                <a:sym typeface="Consolas"/>
              </a:rPr>
              <a:t>select group_concat(nim) as nim, nilai_huruf,count(*) jumlah from nilai group by nilai_huruf order by nilai_huruf;</a:t>
            </a:r>
            <a:endParaRPr/>
          </a:p>
        </p:txBody>
      </p:sp>
      <p:sp>
        <p:nvSpPr>
          <p:cNvPr id="383" name="Google Shape;38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DATABASE AKADEMIK</a:t>
            </a:r>
            <a:endParaRPr/>
          </a:p>
        </p:txBody>
      </p:sp>
      <p:sp>
        <p:nvSpPr>
          <p:cNvPr id="157" name="Google Shape;157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26</a:t>
            </a:fld>
            <a:endParaRPr/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640" y="1599090"/>
            <a:ext cx="6508700" cy="493126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40487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LATIHAN 2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2220"/>
              <a:buFont typeface="Book Antiqua"/>
              <a:buAutoNum type="arabicPeriod"/>
            </a:pPr>
            <a:r>
              <a:rPr lang="id-ID" sz="2220" dirty="0"/>
              <a:t>Buatlah SQL untuk mengisi kolom sks pada tabel matakuliah! (Pastikan jumlah sks ada yang berbeda)</a:t>
            </a:r>
            <a:endParaRPr dirty="0"/>
          </a:p>
          <a:p>
            <a:pPr marL="571500" lvl="0" indent="-457200" algn="l" rtl="0">
              <a:spcBef>
                <a:spcPts val="444"/>
              </a:spcBef>
              <a:spcAft>
                <a:spcPts val="0"/>
              </a:spcAft>
              <a:buSzPts val="2220"/>
              <a:buFont typeface="Book Antiqua"/>
              <a:buAutoNum type="arabicPeriod"/>
            </a:pPr>
            <a:r>
              <a:rPr lang="id-ID" sz="2220" dirty="0"/>
              <a:t>Buatlah SQL untuk mengisi kolom nilai _huruf dengan 3 record baru untuk mahasiswa yang mendapatkan nilai ‘B+’ pada tabel nilai!</a:t>
            </a:r>
            <a:endParaRPr dirty="0"/>
          </a:p>
          <a:p>
            <a:pPr marL="571500" lvl="0" indent="-457200" algn="l" rtl="0">
              <a:spcBef>
                <a:spcPts val="444"/>
              </a:spcBef>
              <a:spcAft>
                <a:spcPts val="0"/>
              </a:spcAft>
              <a:buSzPts val="2220"/>
              <a:buFont typeface="Book Antiqua"/>
              <a:buAutoNum type="arabicPeriod"/>
            </a:pPr>
            <a:r>
              <a:rPr lang="id-ID" sz="2220" dirty="0"/>
              <a:t>Buatlah SQL untuk mencari kode matakuliah yang sudah diisi pada tabel  nilai dan tabel matakuliah!</a:t>
            </a:r>
            <a:endParaRPr dirty="0"/>
          </a:p>
          <a:p>
            <a:pPr marL="571500" lvl="0" indent="-457200" algn="l" rtl="0">
              <a:spcBef>
                <a:spcPts val="444"/>
              </a:spcBef>
              <a:spcAft>
                <a:spcPts val="0"/>
              </a:spcAft>
              <a:buSzPts val="2220"/>
              <a:buFont typeface="Book Antiqua"/>
              <a:buAutoNum type="arabicPeriod"/>
            </a:pPr>
            <a:r>
              <a:rPr lang="id-ID" sz="2220" dirty="0"/>
              <a:t>Buatlah SQL untuk mencari data yang tidak bernilai diantara C dan E!</a:t>
            </a:r>
            <a:endParaRPr dirty="0"/>
          </a:p>
          <a:p>
            <a:pPr marL="571500" lvl="0" indent="-457200" algn="l" rtl="0">
              <a:spcBef>
                <a:spcPts val="444"/>
              </a:spcBef>
              <a:spcAft>
                <a:spcPts val="0"/>
              </a:spcAft>
              <a:buSzPts val="2220"/>
              <a:buFont typeface="Book Antiqua"/>
              <a:buAutoNum type="arabicPeriod"/>
            </a:pPr>
            <a:r>
              <a:rPr lang="id-ID" sz="2220" dirty="0"/>
              <a:t>Tampilkan semua kolom dalam tabel matakuliah  yang mempunyai  jumlah sks lebih dari jumlah sks yang dimiliki oleh nama mata kuliah </a:t>
            </a:r>
            <a:r>
              <a:rPr lang="en-US" sz="2220"/>
              <a:t>Basis Data Dasar!</a:t>
            </a:r>
            <a:endParaRPr dirty="0"/>
          </a:p>
          <a:p>
            <a:pPr marL="342900" lvl="0" indent="-87629" algn="l" rtl="0">
              <a:spcBef>
                <a:spcPts val="444"/>
              </a:spcBef>
              <a:spcAft>
                <a:spcPts val="0"/>
              </a:spcAft>
              <a:buSzPts val="2220"/>
              <a:buNone/>
            </a:pPr>
            <a:endParaRPr sz="2220" dirty="0"/>
          </a:p>
        </p:txBody>
      </p:sp>
      <p:sp>
        <p:nvSpPr>
          <p:cNvPr id="390" name="Google Shape;39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>
            <a:spLocks noGrp="1"/>
          </p:cNvSpPr>
          <p:nvPr>
            <p:ph type="title"/>
          </p:nvPr>
        </p:nvSpPr>
        <p:spPr>
          <a:xfrm>
            <a:off x="827584" y="2852936"/>
            <a:ext cx="763374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TERIMAKASIH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REFERENSI</a:t>
            </a:r>
            <a:endParaRPr/>
          </a:p>
        </p:txBody>
      </p:sp>
      <p:sp>
        <p:nvSpPr>
          <p:cNvPr id="401" name="Google Shape;401;p28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id-ID"/>
              <a:t>Dwi Puspitasari, S.Kom, “</a:t>
            </a:r>
            <a:r>
              <a:rPr lang="id-ID" b="1"/>
              <a:t>Buku Ajar Dasar Basis Data</a:t>
            </a:r>
            <a:r>
              <a:rPr lang="id-ID"/>
              <a:t>”, </a:t>
            </a:r>
            <a:r>
              <a:rPr lang="id-ID" i="1"/>
              <a:t>Program Studi Manajemen Informatika Politeknik Negeri Malang</a:t>
            </a:r>
            <a:r>
              <a:rPr lang="id-ID"/>
              <a:t>, 2012.</a:t>
            </a:r>
            <a:endParaRPr/>
          </a:p>
          <a:p>
            <a:pPr marL="34290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id-ID"/>
              <a:t>Fathansyah, “</a:t>
            </a:r>
            <a:r>
              <a:rPr lang="id-ID" b="1"/>
              <a:t>Basisdata Revisi Kedua</a:t>
            </a:r>
            <a:r>
              <a:rPr lang="id-ID"/>
              <a:t>”, Bandung: Informatika, 2015.</a:t>
            </a:r>
            <a:endParaRPr/>
          </a:p>
          <a:p>
            <a:pPr marL="34290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id-ID" u="sng">
                <a:solidFill>
                  <a:schemeClr val="hlink"/>
                </a:solidFill>
                <a:hlinkClick r:id="rId3"/>
              </a:rPr>
              <a:t>http://www.tutorialride.com</a:t>
            </a:r>
            <a:endParaRPr/>
          </a:p>
          <a:p>
            <a:pPr marL="342900" lvl="0" indent="-2286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id-ID" u="sng">
                <a:solidFill>
                  <a:schemeClr val="hlink"/>
                </a:solidFill>
                <a:hlinkClick r:id="rId4"/>
              </a:rPr>
              <a:t>https://www.w3schools.com/</a:t>
            </a:r>
            <a:endParaRPr/>
          </a:p>
          <a:p>
            <a:pPr marL="11430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76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DRL (DATA RETRIEVAL LANGUAGE)</a:t>
            </a:r>
            <a:endParaRPr/>
          </a:p>
        </p:txBody>
      </p:sp>
      <p:sp>
        <p:nvSpPr>
          <p:cNvPr id="150" name="Google Shape;150;p3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20"/>
              <a:buChar char="•"/>
            </a:pPr>
            <a:r>
              <a:rPr lang="id-ID" sz="2220"/>
              <a:t>DRL atau DSL (Data Selection Language) adalah set perintah yang digunakan untuk mengambil data dari server basis data.</a:t>
            </a:r>
            <a:endParaRPr/>
          </a:p>
          <a:p>
            <a:pPr marL="342900" lvl="0" indent="-22860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Char char="•"/>
            </a:pPr>
            <a:r>
              <a:rPr lang="id-ID" sz="2220"/>
              <a:t>DRL dapat digunakan pada query, sub-query dan fungsi agregasi</a:t>
            </a:r>
            <a:endParaRPr/>
          </a:p>
          <a:p>
            <a:pPr marL="342900" lvl="0" indent="-22860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Char char="•"/>
            </a:pPr>
            <a:r>
              <a:rPr lang="id-ID" sz="2220" b="1"/>
              <a:t>Beberapa klausa DRL :</a:t>
            </a:r>
            <a:endParaRPr/>
          </a:p>
          <a:p>
            <a:pPr marL="640080" lvl="1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Char char="•"/>
            </a:pPr>
            <a:r>
              <a:rPr lang="id-ID" sz="1850" b="1"/>
              <a:t>FROM</a:t>
            </a:r>
            <a:r>
              <a:rPr lang="id-ID" sz="1850"/>
              <a:t>	: Memilih nama sebuah tabel </a:t>
            </a:r>
            <a:endParaRPr/>
          </a:p>
          <a:p>
            <a:pPr marL="639763" lvl="1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Char char="•"/>
            </a:pPr>
            <a:r>
              <a:rPr lang="id-ID" sz="1850" b="1"/>
              <a:t>WHERE</a:t>
            </a:r>
            <a:r>
              <a:rPr lang="id-ID" sz="1850"/>
              <a:t>	: Menunjukkan secara spesifik suatu row/baris yang </a:t>
            </a:r>
            <a:endParaRPr/>
          </a:p>
          <a:p>
            <a:pPr marL="411163" lvl="1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r>
              <a:rPr lang="id-ID" sz="1850"/>
              <a:t>                       akan dicari</a:t>
            </a:r>
            <a:endParaRPr/>
          </a:p>
          <a:p>
            <a:pPr marL="640080" lvl="1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Char char="•"/>
            </a:pPr>
            <a:r>
              <a:rPr lang="id-ID" sz="1850" b="1"/>
              <a:t>GROUP BY</a:t>
            </a:r>
            <a:r>
              <a:rPr lang="id-ID" sz="1850"/>
              <a:t>: Menyusun data ke dalam grup</a:t>
            </a:r>
            <a:endParaRPr/>
          </a:p>
          <a:p>
            <a:pPr marL="640080" lvl="1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Char char="•"/>
            </a:pPr>
            <a:r>
              <a:rPr lang="id-ID" sz="1850" b="1"/>
              <a:t>HAVING	: </a:t>
            </a:r>
            <a:r>
              <a:rPr lang="id-ID" sz="1850"/>
              <a:t>Memilih diantara kelompok-kelompok data yang </a:t>
            </a:r>
            <a:endParaRPr/>
          </a:p>
          <a:p>
            <a:pPr marL="411480" lvl="1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r>
              <a:rPr lang="id-ID" sz="1850"/>
              <a:t>                       didefinisikan klausa GROUP BY</a:t>
            </a:r>
            <a:endParaRPr/>
          </a:p>
          <a:p>
            <a:pPr marL="640080" lvl="1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Char char="•"/>
            </a:pPr>
            <a:r>
              <a:rPr lang="id-ID" sz="1850" b="1"/>
              <a:t>ORDER BY	</a:t>
            </a:r>
            <a:r>
              <a:rPr lang="id-ID" sz="1850"/>
              <a:t>:</a:t>
            </a:r>
            <a:r>
              <a:rPr lang="id-ID" sz="1850" b="1"/>
              <a:t> </a:t>
            </a:r>
            <a:r>
              <a:rPr lang="id-ID" sz="1850"/>
              <a:t>Secara spesifik digunakan untuk menentukan suatu </a:t>
            </a:r>
            <a:endParaRPr/>
          </a:p>
          <a:p>
            <a:pPr marL="411480" lvl="1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r>
              <a:rPr lang="id-ID" sz="1850"/>
              <a:t>                       baris pada kolom tertentu</a:t>
            </a:r>
            <a:endParaRPr/>
          </a:p>
          <a:p>
            <a:pPr marL="640080" lvl="1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Char char="•"/>
            </a:pPr>
            <a:r>
              <a:rPr lang="id-ID" sz="1850" b="1"/>
              <a:t>AS	</a:t>
            </a:r>
            <a:r>
              <a:rPr lang="id-ID" sz="1850"/>
              <a:t>:</a:t>
            </a:r>
            <a:r>
              <a:rPr lang="id-ID" sz="1850" b="1"/>
              <a:t> </a:t>
            </a:r>
            <a:r>
              <a:rPr lang="id-ID" sz="1850"/>
              <a:t>Memberikan nama alias sementara untuk tabel </a:t>
            </a:r>
            <a:endParaRPr/>
          </a:p>
          <a:p>
            <a:pPr marL="411480" lvl="1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r>
              <a:rPr lang="id-ID" sz="1850"/>
              <a:t>                       atau kolom</a:t>
            </a:r>
            <a:endParaRPr sz="1850" b="1"/>
          </a:p>
        </p:txBody>
      </p:sp>
      <p:sp>
        <p:nvSpPr>
          <p:cNvPr id="151" name="Google Shape;151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DATABASE AKADEMIK</a:t>
            </a:r>
            <a:endParaRPr/>
          </a:p>
        </p:txBody>
      </p:sp>
      <p:sp>
        <p:nvSpPr>
          <p:cNvPr id="157" name="Google Shape;157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4</a:t>
            </a:fld>
            <a:endParaRPr/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640" y="1599090"/>
            <a:ext cx="6508700" cy="493126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DATABASE AKADEMIK: DDL</a:t>
            </a: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5</a:t>
            </a:fld>
            <a:endParaRPr/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0481" y="2266937"/>
            <a:ext cx="4446015" cy="33684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4">
            <a:alphaModFix/>
          </a:blip>
          <a:srcRect t="30989" r="69219" b="12240"/>
          <a:stretch/>
        </p:blipFill>
        <p:spPr>
          <a:xfrm>
            <a:off x="144015" y="1628800"/>
            <a:ext cx="4283969" cy="474065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</a:t>
            </a:r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body" idx="1"/>
          </p:nvPr>
        </p:nvSpPr>
        <p:spPr>
          <a:xfrm>
            <a:off x="107504" y="1196752"/>
            <a:ext cx="8496944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id-ID" sz="1600"/>
              <a:t>Query merupakan operasi yang melibatkan satu atau lebih tabel untuk melakukan retrival data.</a:t>
            </a:r>
            <a:endParaRPr/>
          </a:p>
          <a:p>
            <a:pPr marL="342900" lvl="0" indent="-228600" algn="l" rtl="0"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id-ID" sz="1600"/>
              <a:t>Retrival data dilakukan dengan beberapacara berikut :</a:t>
            </a:r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6</a:t>
            </a:fld>
            <a:endParaRPr/>
          </a:p>
        </p:txBody>
      </p:sp>
      <p:grpSp>
        <p:nvGrpSpPr>
          <p:cNvPr id="174" name="Google Shape;174;p6"/>
          <p:cNvGrpSpPr/>
          <p:nvPr/>
        </p:nvGrpSpPr>
        <p:grpSpPr>
          <a:xfrm>
            <a:off x="251520" y="2061819"/>
            <a:ext cx="8640960" cy="4606569"/>
            <a:chOff x="0" y="971"/>
            <a:chExt cx="8640960" cy="4606569"/>
          </a:xfrm>
        </p:grpSpPr>
        <p:sp>
          <p:nvSpPr>
            <p:cNvPr id="175" name="Google Shape;175;p6"/>
            <p:cNvSpPr/>
            <p:nvPr/>
          </p:nvSpPr>
          <p:spPr>
            <a:xfrm>
              <a:off x="0" y="971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 txBox="1"/>
            <p:nvPr/>
          </p:nvSpPr>
          <p:spPr>
            <a:xfrm>
              <a:off x="22041" y="23012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* untuk memilih semua kolom</a:t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0" y="462644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 txBox="1"/>
            <p:nvPr/>
          </p:nvSpPr>
          <p:spPr>
            <a:xfrm>
              <a:off x="22041" y="484685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WHERE untuk menampilkan baris dengan suatu kondisi</a:t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0" y="924318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 txBox="1"/>
            <p:nvPr/>
          </p:nvSpPr>
          <p:spPr>
            <a:xfrm>
              <a:off x="22041" y="946359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DISTINCT untuk menampilkan data dengan eliminasi data yang sama (duplicate)</a:t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0" y="1385992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 txBox="1"/>
            <p:nvPr/>
          </p:nvSpPr>
          <p:spPr>
            <a:xfrm>
              <a:off x="22041" y="1408033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IN untuk menampilkan data yang spesifik</a:t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0" y="1847665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22041" y="1869706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BETWEEN untuk menampilkan data pada jarak (range) tertentu</a:t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0" y="2309339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22041" y="2331380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LIKE untuk menampilkan data yang memiliki kemiripan dengan keyword yang diinginkan</a:t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0" y="2771013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 txBox="1"/>
            <p:nvPr/>
          </p:nvSpPr>
          <p:spPr>
            <a:xfrm>
              <a:off x="22041" y="2793054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GROUP BY untuk menampilkan susunan data dalam bentuk grup</a:t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0" y="3232687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22041" y="3254728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ORDER BY untuk menampilkan baris secara spesifik dan terurut maju atau mundur</a:t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0" y="3694360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 txBox="1"/>
            <p:nvPr/>
          </p:nvSpPr>
          <p:spPr>
            <a:xfrm>
              <a:off x="22041" y="3716401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AND, OR and NOT untuk menampilkan data dengan kondisii dan, atau,tidak</a:t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0" y="4156034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22041" y="4178075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UNION, INTERSECT dan EXCEPT untuk menampikan data dengan operasi himpunan yang melibatkan lebih dari satu tabel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(SELECT-WHERE)</a:t>
            </a:r>
            <a:endParaRPr/>
          </a:p>
        </p:txBody>
      </p:sp>
      <p:sp>
        <p:nvSpPr>
          <p:cNvPr id="200" name="Google Shape;200;p7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1521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id-ID" sz="18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18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column2,...</a:t>
            </a:r>
            <a:b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5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endParaRPr sz="1850" b="1"/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endParaRPr sz="1850"/>
          </a:p>
        </p:txBody>
      </p:sp>
      <p:sp>
        <p:nvSpPr>
          <p:cNvPr id="201" name="Google Shape;201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7</a:t>
            </a:fld>
            <a:endParaRPr/>
          </a:p>
        </p:txBody>
      </p:sp>
      <p:sp>
        <p:nvSpPr>
          <p:cNvPr id="202" name="Google Shape;202;p7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470148" y="4437112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204" name="Google Shape;204;p7"/>
          <p:cNvSpPr/>
          <p:nvPr/>
        </p:nvSpPr>
        <p:spPr>
          <a:xfrm>
            <a:off x="2704354" y="3321910"/>
            <a:ext cx="373528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0" i="0" u="none" strike="noStrike" cap="none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 b="0" i="0" u="none" strike="noStrike" cap="none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nim, kode_matakuliah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= 'A'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t="74740" r="81719" b="12629"/>
          <a:stretch/>
        </p:blipFill>
        <p:spPr>
          <a:xfrm>
            <a:off x="2699792" y="4913473"/>
            <a:ext cx="3888432" cy="161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(SELECT-DISTINCT)</a:t>
            </a:r>
            <a:endParaRPr/>
          </a:p>
        </p:txBody>
      </p:sp>
      <p:sp>
        <p:nvSpPr>
          <p:cNvPr id="211" name="Google Shape;211;p8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1521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DISTINCT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id-ID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b="1"/>
          </a:p>
          <a:p>
            <a:pPr marL="11430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sp>
        <p:nvSpPr>
          <p:cNvPr id="212" name="Google Shape;212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8</a:t>
            </a:fld>
            <a:endParaRPr/>
          </a:p>
        </p:txBody>
      </p:sp>
      <p:sp>
        <p:nvSpPr>
          <p:cNvPr id="213" name="Google Shape;213;p8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214" name="Google Shape;214;p8"/>
          <p:cNvSpPr txBox="1"/>
          <p:nvPr/>
        </p:nvSpPr>
        <p:spPr>
          <a:xfrm>
            <a:off x="457200" y="4355812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>
            <a:off x="2704354" y="3345253"/>
            <a:ext cx="37352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DISTINCT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 t="76562" r="90313" b="12857"/>
          <a:stretch/>
        </p:blipFill>
        <p:spPr>
          <a:xfrm>
            <a:off x="3366118" y="4725145"/>
            <a:ext cx="2411760" cy="158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(SELECT-IN)</a:t>
            </a: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11521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id-ID" sz="18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id-ID" sz="18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b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(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value1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id-ID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value2</a:t>
            </a:r>
            <a:r>
              <a:rPr lang="id-ID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...);</a:t>
            </a:r>
            <a:endParaRPr sz="1850"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endParaRPr sz="1850" b="1"/>
          </a:p>
          <a:p>
            <a:pPr marL="114300" lvl="0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None/>
            </a:pPr>
            <a:endParaRPr sz="1850"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9</a:t>
            </a:fld>
            <a:endParaRPr/>
          </a:p>
        </p:txBody>
      </p:sp>
      <p:sp>
        <p:nvSpPr>
          <p:cNvPr id="224" name="Google Shape;224;p9"/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225" name="Google Shape;225;p9"/>
          <p:cNvSpPr txBox="1"/>
          <p:nvPr/>
        </p:nvSpPr>
        <p:spPr>
          <a:xfrm>
            <a:off x="457200" y="4643844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2524336" y="3340960"/>
            <a:ext cx="409532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*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('A','C');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 t="73177" r="69844" b="12885"/>
          <a:stretch/>
        </p:blipFill>
        <p:spPr>
          <a:xfrm>
            <a:off x="2069974" y="5013176"/>
            <a:ext cx="5004049" cy="13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pothecary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1605</Words>
  <Application>Microsoft Office PowerPoint</Application>
  <PresentationFormat>On-screen Show (4:3)</PresentationFormat>
  <Paragraphs>239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Century Gothic</vt:lpstr>
      <vt:lpstr>Calibri</vt:lpstr>
      <vt:lpstr>Arial</vt:lpstr>
      <vt:lpstr>Book Antiqua</vt:lpstr>
      <vt:lpstr>Consolas</vt:lpstr>
      <vt:lpstr>Apothecary</vt:lpstr>
      <vt:lpstr>DRL(DATA RETRIEVAL LANGUAGE) SELECT</vt:lpstr>
      <vt:lpstr>STRUCTURED QUERY LANGUAGE</vt:lpstr>
      <vt:lpstr>DRL (DATA RETRIEVAL LANGUAGE)</vt:lpstr>
      <vt:lpstr>DATABASE AKADEMIK</vt:lpstr>
      <vt:lpstr>DATABASE AKADEMIK: DDL</vt:lpstr>
      <vt:lpstr>QUERY</vt:lpstr>
      <vt:lpstr>QUERY (SELECT-WHERE)</vt:lpstr>
      <vt:lpstr>QUERY (SELECT-DISTINCT)</vt:lpstr>
      <vt:lpstr>QUERY (SELECT-IN)</vt:lpstr>
      <vt:lpstr>QUERY (SELECT-BETWEEN)</vt:lpstr>
      <vt:lpstr>QUERY (SELECT-LIKE)</vt:lpstr>
      <vt:lpstr>QUERY (SELECT-GROUP BY)</vt:lpstr>
      <vt:lpstr>QUERY (SELECT-ORDER BY)</vt:lpstr>
      <vt:lpstr>QUERY  (SELECT-AND|OR|NOT )</vt:lpstr>
      <vt:lpstr>QUERY  (SELECT-UNION|INTERSECT|EXCEPT )</vt:lpstr>
      <vt:lpstr>QUERY  (SELECT-UNION|INTERSECT|EXCEPT )-ALL</vt:lpstr>
      <vt:lpstr>SUB-QUERY</vt:lpstr>
      <vt:lpstr>SUB-QUERY  (TES KEANGGOTAAN)</vt:lpstr>
      <vt:lpstr>SUB-QUERY  (PERBANDINGAN HIMPUNAN)</vt:lpstr>
      <vt:lpstr>SUB-QUERY  (MULTIPLE TABEL)-ADVANCE</vt:lpstr>
      <vt:lpstr>AGREGASI</vt:lpstr>
      <vt:lpstr>AGREGASI  (SELECT AVG|MAX|MIN|SUM|COUNT())</vt:lpstr>
      <vt:lpstr>PERTANYAAN??</vt:lpstr>
      <vt:lpstr>LATIHAN 1</vt:lpstr>
      <vt:lpstr>JAWABAN</vt:lpstr>
      <vt:lpstr>DATABASE AKADEMIK</vt:lpstr>
      <vt:lpstr>LATIHAN 2</vt:lpstr>
      <vt:lpstr>TERIMAKASIH </vt:lpstr>
      <vt:lpstr>REFERENSI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DRL(DATA RETRIEVAL LANGUAGE) SELECT</dc:title>
  <dc:creator>TOSHIBA</dc:creator>
  <cp:lastModifiedBy>Rigor Mortis</cp:lastModifiedBy>
  <cp:revision>2</cp:revision>
  <dcterms:created xsi:type="dcterms:W3CDTF">2015-09-06T04:27:52Z</dcterms:created>
  <dcterms:modified xsi:type="dcterms:W3CDTF">2023-08-01T13:39:03Z</dcterms:modified>
</cp:coreProperties>
</file>